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3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KW" sz="2000" b="1" dirty="0">
                <a:solidFill>
                  <a:schemeClr val="tx1"/>
                </a:solidFill>
              </a:rPr>
              <a:t>احتياطيات النفط التقليدي</a:t>
            </a:r>
            <a:r>
              <a:rPr lang="ar-KW" sz="2000" b="1" dirty="0"/>
              <a:t>. </a:t>
            </a:r>
            <a:r>
              <a:rPr lang="ar-KW" sz="2000" dirty="0"/>
              <a:t>مليار برميل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732204604874762"/>
          <c:y val="0.15506320003366142"/>
          <c:w val="0.66907528839035546"/>
          <c:h val="0.84329543718124089"/>
        </c:manualLayout>
      </c:layout>
      <c:pieChart>
        <c:varyColors val="1"/>
        <c:ser>
          <c:idx val="0"/>
          <c:order val="0"/>
          <c:spPr>
            <a:solidFill>
              <a:srgbClr val="FFC000"/>
            </a:solidFill>
            <a:ln>
              <a:noFill/>
            </a:ln>
          </c:spPr>
          <c:dPt>
            <c:idx val="0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3FF4-4776-A462-DAE04233F82D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3FF4-4776-A462-DAE04233F82D}"/>
              </c:ext>
            </c:extLst>
          </c:dPt>
          <c:dLbls>
            <c:dLbl>
              <c:idx val="0"/>
              <c:layout>
                <c:manualLayout>
                  <c:x val="0.24917887230234367"/>
                  <c:y val="1.693626551765120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F4-4776-A462-DAE04233F82D}"/>
                </c:ext>
              </c:extLst>
            </c:dLbl>
            <c:dLbl>
              <c:idx val="1"/>
              <c:layout>
                <c:manualLayout>
                  <c:x val="-0.24694829823920234"/>
                  <c:y val="-9.3028028290347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rtl="1"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FF4-4776-A462-DAE04233F8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rtl="1"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Sheet1!$A$1:$B$1</c:f>
              <c:strCache>
                <c:ptCount val="2"/>
                <c:pt idx="0">
                  <c:v>باقي دول العالم</c:v>
                </c:pt>
                <c:pt idx="1">
                  <c:v>الدول العربية</c:v>
                </c:pt>
              </c:strCache>
            </c:strRef>
          </c:cat>
          <c:val>
            <c:numRef>
              <c:f>Sheet1!$A$2:$B$2</c:f>
              <c:numCache>
                <c:formatCode>0.0</c:formatCode>
                <c:ptCount val="2"/>
                <c:pt idx="0" formatCode="General">
                  <c:v>547.80000000000007</c:v>
                </c:pt>
                <c:pt idx="1">
                  <c:v>719.6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F4-4776-A462-DAE04233F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8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ar-KW" sz="2000" b="1" dirty="0">
                <a:solidFill>
                  <a:schemeClr val="tx1"/>
                </a:solidFill>
              </a:rPr>
              <a:t>احتياطيات الغاز الطبيعي. </a:t>
            </a:r>
            <a:r>
              <a:rPr lang="ar-KW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تريليون</a:t>
            </a:r>
            <a:r>
              <a:rPr lang="ar-KW" sz="2000" b="1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متر مكعب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349283390440814"/>
          <c:y val="0.15506320003366142"/>
          <c:w val="0.66907528839035546"/>
          <c:h val="0.84329543718124089"/>
        </c:manualLayout>
      </c:layout>
      <c:pieChart>
        <c:varyColors val="1"/>
        <c:ser>
          <c:idx val="0"/>
          <c:order val="0"/>
          <c:spPr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3FF4-4776-A462-DAE04233F82D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3FF4-4776-A462-DAE04233F82D}"/>
              </c:ext>
            </c:extLst>
          </c:dPt>
          <c:dLbls>
            <c:dLbl>
              <c:idx val="0"/>
              <c:layout>
                <c:manualLayout>
                  <c:x val="0.27402524439117559"/>
                  <c:y val="-0.185156204439910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 rtl="1"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304708558114662"/>
                      <c:h val="0.362812410725292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FF4-4776-A462-DAE04233F82D}"/>
                </c:ext>
              </c:extLst>
            </c:dLbl>
            <c:dLbl>
              <c:idx val="1"/>
              <c:layout>
                <c:manualLayout>
                  <c:x val="-0.21090697853215831"/>
                  <c:y val="0.1219740718567736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 rtl="1"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546366840550654"/>
                      <c:h val="0.37171865853379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FF4-4776-A462-DAE04233F8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1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Sheet1!$A$1:$B$1</c:f>
              <c:strCache>
                <c:ptCount val="2"/>
                <c:pt idx="0">
                  <c:v>العالم</c:v>
                </c:pt>
                <c:pt idx="1">
                  <c:v>الدول العربية</c:v>
                </c:pt>
              </c:strCache>
            </c:strRef>
          </c:cat>
          <c:val>
            <c:numRef>
              <c:f>Sheet1!$A$2:$B$2</c:f>
              <c:numCache>
                <c:formatCode>0.0</c:formatCode>
                <c:ptCount val="2"/>
                <c:pt idx="0">
                  <c:v>149.69999999999999</c:v>
                </c:pt>
                <c:pt idx="1">
                  <c:v>56.3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F4-4776-A462-DAE04233F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4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KW" sz="2000" b="1" dirty="0">
                <a:solidFill>
                  <a:schemeClr val="tx1"/>
                </a:solidFill>
              </a:rPr>
              <a:t>إنتاج النفط الخام. </a:t>
            </a:r>
            <a:r>
              <a:rPr lang="ar-KW" sz="2000" b="1" dirty="0"/>
              <a:t>مليون ب/ي</a:t>
            </a:r>
            <a:endParaRPr lang="en-US" sz="2000" b="1" dirty="0"/>
          </a:p>
        </c:rich>
      </c:tx>
      <c:layout>
        <c:manualLayout>
          <c:xMode val="edge"/>
          <c:yMode val="edge"/>
          <c:x val="8.0365969938058154E-2"/>
          <c:y val="2.81249930794800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732204604874762"/>
          <c:y val="0.15506320003366142"/>
          <c:w val="0.66907528839035546"/>
          <c:h val="0.84329543718124089"/>
        </c:manualLayout>
      </c:layout>
      <c:pieChart>
        <c:varyColors val="1"/>
        <c:ser>
          <c:idx val="0"/>
          <c:order val="0"/>
          <c:spPr>
            <a:solidFill>
              <a:srgbClr val="FFC000"/>
            </a:solidFill>
            <a:ln>
              <a:noFill/>
            </a:ln>
          </c:spPr>
          <c:dPt>
            <c:idx val="0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3FF4-4776-A462-DAE04233F82D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3FF4-4776-A462-DAE04233F82D}"/>
              </c:ext>
            </c:extLst>
          </c:dPt>
          <c:dLbls>
            <c:dLbl>
              <c:idx val="0"/>
              <c:layout>
                <c:manualLayout>
                  <c:x val="0.19525210143094093"/>
                  <c:y val="3.09987620573912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rtl="1"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507675962628733"/>
                      <c:h val="0.40218740103656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FF4-4776-A462-DAE04233F82D}"/>
                </c:ext>
              </c:extLst>
            </c:dLbl>
            <c:dLbl>
              <c:idx val="1"/>
              <c:layout>
                <c:manualLayout>
                  <c:x val="-0.2023192464835587"/>
                  <c:y val="-6.95905340574473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rtl="1"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FF4-4776-A462-DAE04233F8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rtl="1"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Sheet1!$A$1:$B$1</c:f>
              <c:strCache>
                <c:ptCount val="2"/>
                <c:pt idx="0">
                  <c:v>باقي دول العالم</c:v>
                </c:pt>
                <c:pt idx="1">
                  <c:v>الدول العربية</c:v>
                </c:pt>
              </c:strCache>
            </c:strRef>
          </c:cat>
          <c:val>
            <c:numRef>
              <c:f>Sheet1!$A$2:$B$2</c:f>
              <c:numCache>
                <c:formatCode>0.0</c:formatCode>
                <c:ptCount val="2"/>
                <c:pt idx="0" formatCode="General">
                  <c:v>62.5</c:v>
                </c:pt>
                <c:pt idx="1">
                  <c:v>24.9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F4-4776-A462-DAE04233F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7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KW" sz="1800" b="1" dirty="0">
                <a:solidFill>
                  <a:schemeClr val="tx1"/>
                </a:solidFill>
              </a:rPr>
              <a:t>إنتاج سوائل الغاز الطبيعي. </a:t>
            </a:r>
            <a:r>
              <a:rPr lang="ar-KW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مليون ب/ي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732204604874762"/>
          <c:y val="0.15506320003366142"/>
          <c:w val="0.66907528839035546"/>
          <c:h val="0.84329543718124089"/>
        </c:manualLayout>
      </c:layout>
      <c:pieChart>
        <c:varyColors val="1"/>
        <c:ser>
          <c:idx val="0"/>
          <c:order val="0"/>
          <c:spPr>
            <a:solidFill>
              <a:srgbClr val="FFC000"/>
            </a:solidFill>
            <a:ln>
              <a:noFill/>
            </a:ln>
          </c:spPr>
          <c:dPt>
            <c:idx val="0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3FF4-4776-A462-DAE04233F82D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3FF4-4776-A462-DAE04233F82D}"/>
              </c:ext>
            </c:extLst>
          </c:dPt>
          <c:dLbls>
            <c:dLbl>
              <c:idx val="0"/>
              <c:layout>
                <c:manualLayout>
                  <c:x val="0.19711149883331924"/>
                  <c:y val="-2.52512241015688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rtl="1"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321721580313549"/>
                      <c:h val="0.40218740103656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FF4-4776-A462-DAE04233F82D}"/>
                </c:ext>
              </c:extLst>
            </c:dLbl>
            <c:dLbl>
              <c:idx val="1"/>
              <c:layout>
                <c:manualLayout>
                  <c:x val="-0.24322921059289865"/>
                  <c:y val="-8.653049051907307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rtl="1"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FF4-4776-A462-DAE04233F8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1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Sheet1!$A$1:$B$1</c:f>
              <c:strCache>
                <c:ptCount val="2"/>
                <c:pt idx="0">
                  <c:v>باقي دول العالم</c:v>
                </c:pt>
                <c:pt idx="1">
                  <c:v>الدول العربية</c:v>
                </c:pt>
              </c:strCache>
            </c:strRef>
          </c:cat>
          <c:val>
            <c:numRef>
              <c:f>Sheet1!$A$2:$B$2</c:f>
              <c:numCache>
                <c:formatCode>0.0</c:formatCode>
                <c:ptCount val="2"/>
                <c:pt idx="0" formatCode="General">
                  <c:v>6.5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F4-4776-A462-DAE04233F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3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KW" sz="2000" b="1" dirty="0">
                <a:solidFill>
                  <a:schemeClr val="tx1"/>
                </a:solidFill>
              </a:rPr>
              <a:t>الغاز الطبيعي المسوق.</a:t>
            </a:r>
            <a:r>
              <a:rPr lang="ar-KW" sz="2000" b="1" baseline="0" dirty="0">
                <a:solidFill>
                  <a:schemeClr val="tx1"/>
                </a:solidFill>
              </a:rPr>
              <a:t> </a:t>
            </a:r>
            <a:r>
              <a:rPr lang="ar-KW" sz="2000" b="1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مليار متر مكعب/ السنة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732204604874762"/>
          <c:y val="0.15506320003366142"/>
          <c:w val="0.66907528839035546"/>
          <c:h val="0.84329543718124089"/>
        </c:manualLayout>
      </c:layout>
      <c:pieChart>
        <c:varyColors val="1"/>
        <c:ser>
          <c:idx val="0"/>
          <c:order val="0"/>
          <c:spPr>
            <a:solidFill>
              <a:srgbClr val="FFC000"/>
            </a:solidFill>
            <a:ln>
              <a:noFill/>
            </a:ln>
          </c:spPr>
          <c:dPt>
            <c:idx val="0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3FF4-4776-A462-DAE04233F82D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3FF4-4776-A462-DAE04233F82D}"/>
              </c:ext>
            </c:extLst>
          </c:dPt>
          <c:dLbls>
            <c:dLbl>
              <c:idx val="0"/>
              <c:layout>
                <c:manualLayout>
                  <c:x val="0.25232435181616186"/>
                  <c:y val="-8.38447751366203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 rtl="1"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947844440953642"/>
                      <c:h val="0.300468676065778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FF4-4776-A462-DAE04233F82D}"/>
                </c:ext>
              </c:extLst>
            </c:dLbl>
            <c:dLbl>
              <c:idx val="1"/>
              <c:layout>
                <c:manualLayout>
                  <c:x val="-0.17774880572854027"/>
                  <c:y val="1.00969463344128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rtl="1"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FF4-4776-A462-DAE04233F8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1"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Sheet1!$A$1:$B$1</c:f>
              <c:strCache>
                <c:ptCount val="2"/>
                <c:pt idx="0">
                  <c:v>باقي دول العالم</c:v>
                </c:pt>
                <c:pt idx="1">
                  <c:v>الدول العربية</c:v>
                </c:pt>
              </c:strCache>
            </c:strRef>
          </c:cat>
          <c:val>
            <c:numRef>
              <c:f>Sheet1!$A$2:$B$2</c:f>
              <c:numCache>
                <c:formatCode>0.0</c:formatCode>
                <c:ptCount val="2"/>
                <c:pt idx="0" formatCode="General">
                  <c:v>3246</c:v>
                </c:pt>
                <c:pt idx="1">
                  <c:v>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F4-4776-A462-DAE04233F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16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475DF-04F9-4D87-B052-C78F9F7CA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1458DB-51A3-48C9-A966-8A0D3066DD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5BDAF-E064-4B03-9007-BE0DE8329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0D6F-0AE9-47F0-B66A-EF1E73EAA935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BEF50-D57E-4627-98AE-405422A4D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90560-A2B4-4DB5-9EA3-AFBAD624B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E9D0-D1D8-4E49-BB71-9A70F543C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86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E9970-EEFC-4F52-B80D-6E9570E41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3385A4-DB82-4833-AE41-5C062F55F4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C3048-6055-40D2-BF6F-E6DB5D801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0D6F-0AE9-47F0-B66A-EF1E73EAA935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876C2-5784-41CC-BED2-617A8A939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CE303-69B9-4788-80EB-D1A61002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E9D0-D1D8-4E49-BB71-9A70F543C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0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9474E5-B0D8-40D5-803C-8E20BD3094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A46184-E93B-4E8B-95C5-9AB4C8C52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95445-AE7D-44B1-B251-107905884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0D6F-0AE9-47F0-B66A-EF1E73EAA935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C683C-7286-4E9C-A905-5285CCD51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C91B9-7645-490A-B91B-E23FB867F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E9D0-D1D8-4E49-BB71-9A70F543C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44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A6BA9-7486-41E4-928B-5FA286B4E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A4ECF-F020-4BEF-9B6F-717BBC1D0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0F5EF-4E82-44DF-B272-CF324C911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0D6F-0AE9-47F0-B66A-EF1E73EAA935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A33FA-554F-47B7-9361-51C27D30B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A6DCF-B24E-4423-9F8A-4D51462E4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E9D0-D1D8-4E49-BB71-9A70F543C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6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42471-E2DE-45C6-A9F4-1D8F92700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AE1E69-91D2-4145-9413-E49203C9C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240A4-51B2-42FA-A2F7-95C042C07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0D6F-0AE9-47F0-B66A-EF1E73EAA935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5344A-74CE-4364-95F4-EEF4B96C6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B6DBE-E05C-4B49-BABE-4370D11F7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E9D0-D1D8-4E49-BB71-9A70F543C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36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9057C-D008-4491-A8CF-FF65DC5E3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83F11-EE90-4DB9-9E1D-0F812610C0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049CC2-07E0-480B-A30B-7F9D6FA63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BBB075-5E84-4C4E-A721-F56610EC2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0D6F-0AE9-47F0-B66A-EF1E73EAA935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649C3-DEA9-41EA-8C62-00F80E290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1D57AD-2CFE-4EB6-8BC0-223A8A6CB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E9D0-D1D8-4E49-BB71-9A70F543C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44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4DA4-D68F-47D2-AEAC-CCEB4605A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6838A-6197-4662-9831-ABAD1F102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29BF91-FA7A-473A-BBED-38B2C1BD0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6853F9-F098-4C05-9CFA-520BA6031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89FC53-0E69-4C86-8D8D-75D9BA5829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4F5B1E-A8C5-4445-B3AC-890528838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0D6F-0AE9-47F0-B66A-EF1E73EAA935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36CF43-97C4-425C-A3A8-823A2C449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16F936-7399-4797-BF5B-787D137AD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E9D0-D1D8-4E49-BB71-9A70F543C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2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1C2EB-C828-430A-8CDE-BDBED5308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9C9EAB-A2EE-4FAA-9DA8-112DFF19A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0D6F-0AE9-47F0-B66A-EF1E73EAA935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0D0192-2D8B-4EED-BCE9-0BDF985A7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34E4D-C1DF-4178-9CD5-CEB36C68A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E9D0-D1D8-4E49-BB71-9A70F543C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19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C4396F-5770-47BF-A3AC-F54C66E9F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0D6F-0AE9-47F0-B66A-EF1E73EAA935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E92525-0793-4F0A-8126-12937FFC7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4D574-1A5B-4FB7-96D4-0BE99D1D0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E9D0-D1D8-4E49-BB71-9A70F543C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3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8785C-F5E3-4BC6-85E4-9105C3588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6BEC4-BB1E-475C-9056-134EE660E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71A680-68D1-4399-B2F4-00932A352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A72450-67C3-45CF-AE36-64E5C3EB5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0D6F-0AE9-47F0-B66A-EF1E73EAA935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A96D94-07BD-42FA-9596-5FEDAEFA9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521B69-A4E1-4349-82AA-5D4783A86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E9D0-D1D8-4E49-BB71-9A70F543C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39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2DA2B-F06C-4B7A-AAD1-2DCC1AF3A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4B5D39-5F1E-4051-8C46-CF3FA1197E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39425-E197-4780-8995-90C0066F8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CDC175-BC98-41B4-84C0-EA6911B91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0D6F-0AE9-47F0-B66A-EF1E73EAA935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DB42E-C9FA-4B90-94AE-F5075AE46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319898-DA0D-416C-A8C4-D3B9403AB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E9D0-D1D8-4E49-BB71-9A70F543C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74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815342-EBE9-4F59-B9B8-358BFC47D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55F95-A375-4874-BF1F-BF1C4A790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52C63-9FCD-42C6-A842-FE46FA85B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00D6F-0AE9-47F0-B66A-EF1E73EAA935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FA532-C44A-485D-8CB1-CB15BED09F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F5CA3-F6EA-48F0-9F05-D0E27627D7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8E9D0-D1D8-4E49-BB71-9A70F543C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1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slideLayout" Target="../slideLayouts/slideLayout7.xml"/><Relationship Id="rId7" Type="http://schemas.openxmlformats.org/officeDocument/2006/relationships/chart" Target="../charts/char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10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ensound-summer">
            <a:hlinkClick r:id="" action="ppaction://media"/>
            <a:extLst>
              <a:ext uri="{FF2B5EF4-FFF2-40B4-BE49-F238E27FC236}">
                <a16:creationId xmlns:a16="http://schemas.microsoft.com/office/drawing/2014/main" id="{FC8A40B2-6BF1-456E-B342-4722C36FED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1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91639" y="5838960"/>
            <a:ext cx="609600" cy="609600"/>
          </a:xfrm>
          <a:prstGeom prst="rect">
            <a:avLst/>
          </a:prstGeom>
        </p:spPr>
      </p:pic>
      <p:pic>
        <p:nvPicPr>
          <p:cNvPr id="27" name="bensound-summer">
            <a:hlinkClick r:id="" action="ppaction://media"/>
            <a:extLst>
              <a:ext uri="{FF2B5EF4-FFF2-40B4-BE49-F238E27FC236}">
                <a16:creationId xmlns:a16="http://schemas.microsoft.com/office/drawing/2014/main" id="{10D73302-61C9-4ACB-AA70-B62F47FC47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64050" y="5453063"/>
            <a:ext cx="609600" cy="609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D6572A0-7B43-44C7-98DD-E571CA7AD9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dirty="0"/>
              <a:t>ا</a:t>
            </a:r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18E5862-2FF4-4B0E-AB7A-CB267F5C684C}"/>
              </a:ext>
            </a:extLst>
          </p:cNvPr>
          <p:cNvGraphicFramePr/>
          <p:nvPr/>
        </p:nvGraphicFramePr>
        <p:xfrm>
          <a:off x="4803239" y="172031"/>
          <a:ext cx="3981933" cy="2709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61802FD-476F-4885-81A1-31F762D02794}"/>
              </a:ext>
            </a:extLst>
          </p:cNvPr>
          <p:cNvGraphicFramePr/>
          <p:nvPr/>
        </p:nvGraphicFramePr>
        <p:xfrm>
          <a:off x="729137" y="194135"/>
          <a:ext cx="4903567" cy="2709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1E6B06A-81B1-4B87-8191-B3CBC509160B}"/>
              </a:ext>
            </a:extLst>
          </p:cNvPr>
          <p:cNvSpPr/>
          <p:nvPr/>
        </p:nvSpPr>
        <p:spPr>
          <a:xfrm>
            <a:off x="8723805" y="829688"/>
            <a:ext cx="3385069" cy="2078007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133350">
            <a:bevelT w="114300" h="120650"/>
            <a:bevelB w="254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احتياطيات النفط التقليدي والغاز الطبيعي ومعدلات الإنتاج في الدول العربية والعالم في مطلع عام 2020</a:t>
            </a:r>
            <a:endParaRPr lang="en-U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FAD4494A-D84F-4394-9676-34B625DCE60F}"/>
              </a:ext>
            </a:extLst>
          </p:cNvPr>
          <p:cNvGraphicFramePr/>
          <p:nvPr/>
        </p:nvGraphicFramePr>
        <p:xfrm>
          <a:off x="8185915" y="3434426"/>
          <a:ext cx="3414816" cy="2709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E28F7545-0715-45C1-B8C0-CFEC2F6E7BF9}"/>
              </a:ext>
            </a:extLst>
          </p:cNvPr>
          <p:cNvGraphicFramePr/>
          <p:nvPr/>
        </p:nvGraphicFramePr>
        <p:xfrm>
          <a:off x="4351434" y="3434425"/>
          <a:ext cx="3801897" cy="2783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FDAD0B80-03FE-4EA1-902D-1079405CB356}"/>
              </a:ext>
            </a:extLst>
          </p:cNvPr>
          <p:cNvGraphicFramePr/>
          <p:nvPr/>
        </p:nvGraphicFramePr>
        <p:xfrm>
          <a:off x="0" y="3487499"/>
          <a:ext cx="5073649" cy="2709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78F69141-C5BA-477C-9651-40BAAB18F76D}"/>
              </a:ext>
            </a:extLst>
          </p:cNvPr>
          <p:cNvSpPr txBox="1"/>
          <p:nvPr/>
        </p:nvSpPr>
        <p:spPr>
          <a:xfrm>
            <a:off x="394813" y="6164008"/>
            <a:ext cx="4109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KW" sz="2000" b="1" dirty="0">
                <a:solidFill>
                  <a:srgbClr val="C00000"/>
                </a:solidFill>
              </a:rPr>
              <a:t>المجموع: 3842 مليار متر مكعب </a:t>
            </a:r>
          </a:p>
          <a:p>
            <a:pPr algn="ctr" rtl="1"/>
            <a:r>
              <a:rPr lang="ar-KW" sz="1600" b="1" dirty="0">
                <a:solidFill>
                  <a:schemeClr val="bg1"/>
                </a:solidFill>
              </a:rPr>
              <a:t>(مطلع عام 2019)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94AA5B-038C-4C8B-8A11-0EA5AE6BB992}"/>
              </a:ext>
            </a:extLst>
          </p:cNvPr>
          <p:cNvSpPr txBox="1"/>
          <p:nvPr/>
        </p:nvSpPr>
        <p:spPr>
          <a:xfrm>
            <a:off x="4899528" y="6144094"/>
            <a:ext cx="2590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KW" sz="2000" b="1" dirty="0">
                <a:solidFill>
                  <a:srgbClr val="C00000"/>
                </a:solidFill>
              </a:rPr>
              <a:t>المجموع: 10.9 مليون ب/ي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146E65-B65F-4513-916D-6769E0E60E1D}"/>
              </a:ext>
            </a:extLst>
          </p:cNvPr>
          <p:cNvSpPr txBox="1"/>
          <p:nvPr/>
        </p:nvSpPr>
        <p:spPr>
          <a:xfrm>
            <a:off x="8240735" y="6136640"/>
            <a:ext cx="2590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KW" sz="2000" b="1" dirty="0">
                <a:solidFill>
                  <a:srgbClr val="C00000"/>
                </a:solidFill>
              </a:rPr>
              <a:t>المجموع: 87.3 مليون ب/ي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FC56EE-C9CA-4230-A67A-0E3D5EAC51AC}"/>
              </a:ext>
            </a:extLst>
          </p:cNvPr>
          <p:cNvSpPr txBox="1"/>
          <p:nvPr/>
        </p:nvSpPr>
        <p:spPr>
          <a:xfrm>
            <a:off x="5497442" y="3031604"/>
            <a:ext cx="2860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ar-KW" sz="2000" b="1" dirty="0">
                <a:solidFill>
                  <a:srgbClr val="C00000"/>
                </a:solidFill>
              </a:rPr>
              <a:t>المجموع: 1267.4 مليار برميل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55811D-8EC6-4287-A883-989FD65271E7}"/>
              </a:ext>
            </a:extLst>
          </p:cNvPr>
          <p:cNvSpPr txBox="1"/>
          <p:nvPr/>
        </p:nvSpPr>
        <p:spPr>
          <a:xfrm>
            <a:off x="1312612" y="2997716"/>
            <a:ext cx="3288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ar-KW" sz="2000" b="1" dirty="0">
                <a:solidFill>
                  <a:srgbClr val="C00000"/>
                </a:solidFill>
              </a:rPr>
              <a:t>المجموع: 205.9 تريليون متر مكعب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14F7FA0-65EF-4762-89D7-9E235837C24D}"/>
              </a:ext>
            </a:extLst>
          </p:cNvPr>
          <p:cNvCxnSpPr>
            <a:stCxn id="4" idx="1"/>
          </p:cNvCxnSpPr>
          <p:nvPr/>
        </p:nvCxnSpPr>
        <p:spPr>
          <a:xfrm>
            <a:off x="0" y="3429000"/>
            <a:ext cx="12108874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E2C09B71-AF38-4FBD-B0B0-36B67405495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9" y="128356"/>
            <a:ext cx="1182652" cy="11826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867043-B895-4369-96D3-E90221A03EAA}"/>
              </a:ext>
            </a:extLst>
          </p:cNvPr>
          <p:cNvSpPr txBox="1"/>
          <p:nvPr/>
        </p:nvSpPr>
        <p:spPr>
          <a:xfrm>
            <a:off x="9001933" y="6534914"/>
            <a:ext cx="3106941" cy="30777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ar-KW" sz="1400" dirty="0"/>
              <a:t>المصدر: أوابك "تقرير الأمين العام السنوي 2019"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5801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 numSld="999" showWhenStopped="0">
                <p:cTn id="4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Graphic spid="10" grpId="0">
        <p:bldAsOne/>
      </p:bldGraphic>
      <p:bldGraphic spid="11" grpId="0">
        <p:bldAsOne/>
      </p:bldGraphic>
      <p:bldGraphic spid="15" grpId="0">
        <p:bldAsOne/>
      </p:bldGraphic>
      <p:bldGraphic spid="16" grpId="0">
        <p:bldAsOne/>
      </p:bldGraphic>
      <p:bldGraphic spid="17" grpId="0">
        <p:bldAsOne/>
      </p:bldGraphic>
      <p:bldGraphic spid="17" grpId="1">
        <p:bldAsOne/>
      </p:bldGraphic>
      <p:bldP spid="18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130</Words>
  <Application>Microsoft Office PowerPoint</Application>
  <PresentationFormat>Widescreen</PresentationFormat>
  <Paragraphs>24</Paragraphs>
  <Slides>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oapec 9782</dc:creator>
  <cp:lastModifiedBy>Imad Makki</cp:lastModifiedBy>
  <cp:revision>25</cp:revision>
  <dcterms:created xsi:type="dcterms:W3CDTF">2020-08-26T07:52:13Z</dcterms:created>
  <dcterms:modified xsi:type="dcterms:W3CDTF">2020-08-30T05:21:22Z</dcterms:modified>
</cp:coreProperties>
</file>